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69" r:id="rId7"/>
    <p:sldId id="259" r:id="rId8"/>
    <p:sldId id="260" r:id="rId9"/>
    <p:sldId id="261" r:id="rId10"/>
    <p:sldId id="267" r:id="rId11"/>
    <p:sldId id="262" r:id="rId12"/>
    <p:sldId id="263" r:id="rId13"/>
    <p:sldId id="264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346FD9-54DC-44D8-A079-05AF669FB7DE}" v="54" dt="2023-08-30T22:54:27.542"/>
    <p1510:client id="{DAEF9C5C-34B0-4D2A-B9E0-4390B7448091}" v="103" dt="2023-08-30T22:58:51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Frost" userId="S::j71z699@gfcmsu.edu::bba1767f-7c54-4d66-ab4a-e6724b6c460f" providerId="AD" clId="Web-{DAEF9C5C-34B0-4D2A-B9E0-4390B7448091}"/>
    <pc:docChg chg="modSld">
      <pc:chgData name="Leanne Frost" userId="S::j71z699@gfcmsu.edu::bba1767f-7c54-4d66-ab4a-e6724b6c460f" providerId="AD" clId="Web-{DAEF9C5C-34B0-4D2A-B9E0-4390B7448091}" dt="2023-08-30T22:58:49.167" v="95"/>
      <pc:docMkLst>
        <pc:docMk/>
      </pc:docMkLst>
      <pc:sldChg chg="modSp">
        <pc:chgData name="Leanne Frost" userId="S::j71z699@gfcmsu.edu::bba1767f-7c54-4d66-ab4a-e6724b6c460f" providerId="AD" clId="Web-{DAEF9C5C-34B0-4D2A-B9E0-4390B7448091}" dt="2023-08-30T22:58:49.167" v="95"/>
        <pc:sldMkLst>
          <pc:docMk/>
          <pc:sldMk cId="3743282899" sldId="266"/>
        </pc:sldMkLst>
        <pc:graphicFrameChg chg="mod modGraphic">
          <ac:chgData name="Leanne Frost" userId="S::j71z699@gfcmsu.edu::bba1767f-7c54-4d66-ab4a-e6724b6c460f" providerId="AD" clId="Web-{DAEF9C5C-34B0-4D2A-B9E0-4390B7448091}" dt="2023-08-30T22:58:49.167" v="95"/>
          <ac:graphicFrameMkLst>
            <pc:docMk/>
            <pc:sldMk cId="3743282899" sldId="266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E72A3E-025F-47E9-9A00-C066040DBEC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3D1305-676A-4503-BA9D-DB16CB3C4D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334000"/>
            <a:ext cx="914400" cy="12222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2A3E-025F-47E9-9A00-C066040DBEC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1305-676A-4503-BA9D-DB16CB3C4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2A3E-025F-47E9-9A00-C066040DBEC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3D1305-676A-4503-BA9D-DB16CB3C4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2A3E-025F-47E9-9A00-C066040DBEC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1305-676A-4503-BA9D-DB16CB3C4D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E72A3E-025F-47E9-9A00-C066040DBEC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3D1305-676A-4503-BA9D-DB16CB3C4D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2A3E-025F-47E9-9A00-C066040DBEC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1305-676A-4503-BA9D-DB16CB3C4D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2A3E-025F-47E9-9A00-C066040DBEC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1305-676A-4503-BA9D-DB16CB3C4D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2A3E-025F-47E9-9A00-C066040DBEC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1305-676A-4503-BA9D-DB16CB3C4D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2A3E-025F-47E9-9A00-C066040DBEC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1305-676A-4503-BA9D-DB16CB3C4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2A3E-025F-47E9-9A00-C066040DBEC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3D1305-676A-4503-BA9D-DB16CB3C4D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2A3E-025F-47E9-9A00-C066040DBEC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1305-676A-4503-BA9D-DB16CB3C4D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DE72A3E-025F-47E9-9A00-C066040DBEC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23D1305-676A-4503-BA9D-DB16CB3C4DE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996" y="5424861"/>
            <a:ext cx="914400" cy="12222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fcmsu.ed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fcmsu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fcmsu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352800"/>
            <a:ext cx="1676399" cy="685800"/>
          </a:xfrm>
        </p:spPr>
        <p:txBody>
          <a:bodyPr/>
          <a:lstStyle/>
          <a:p>
            <a:r>
              <a:rPr lang="en-US"/>
              <a:t>2023-2024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960"/>
            <a:ext cx="5867400" cy="1828800"/>
          </a:xfrm>
        </p:spPr>
        <p:txBody>
          <a:bodyPr/>
          <a:lstStyle/>
          <a:p>
            <a:r>
              <a:rPr lang="en-US"/>
              <a:t>Faculty </a:t>
            </a:r>
            <a:r>
              <a:rPr lang="en-US" err="1"/>
              <a:t>evaluaTion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17580" y="4724400"/>
            <a:ext cx="1368179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88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Faculty Evaluation Form – Combines goals set, self-reflection, division director evaluation, and information from the student evaluations</a:t>
            </a:r>
          </a:p>
          <a:p>
            <a:pPr>
              <a:buFont typeface="Wingdings" pitchFamily="2" charset="2"/>
              <a:buChar char="Ø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Instructional Evaluation Form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>
                <a:solidFill>
                  <a:srgbClr val="0070C0"/>
                </a:solidFill>
                <a:latin typeface="Calibri" pitchFamily="34" charset="0"/>
              </a:rPr>
              <a:t>Used to review your teaching</a:t>
            </a:r>
          </a:p>
          <a:p>
            <a:pPr>
              <a:buFont typeface="Wingdings" pitchFamily="2" charset="2"/>
              <a:buChar char="Ø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Peer Observation (optional)</a:t>
            </a:r>
          </a:p>
          <a:p>
            <a:pPr marL="45720" indent="0" algn="ctr">
              <a:buNone/>
            </a:pPr>
            <a:r>
              <a:rPr lang="en-US" sz="2800" b="1" i="1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b="1" i="1">
                <a:solidFill>
                  <a:srgbClr val="0070C0"/>
                </a:solidFill>
                <a:latin typeface="Calibri" pitchFamily="34" charset="0"/>
              </a:rPr>
              <a:t>All forms available at </a:t>
            </a:r>
            <a:r>
              <a:rPr lang="en-US" sz="2400" b="1" i="1">
                <a:solidFill>
                  <a:srgbClr val="0070C0"/>
                </a:solidFill>
                <a:latin typeface="Calibri" pitchFamily="34" charset="0"/>
                <a:hlinkClick r:id="rId2"/>
              </a:rPr>
              <a:t>www.gfcmsu.edu</a:t>
            </a:r>
            <a:r>
              <a:rPr lang="en-US" sz="2400" b="1" i="1">
                <a:solidFill>
                  <a:srgbClr val="0070C0"/>
                </a:solidFill>
                <a:latin typeface="Calibri" pitchFamily="34" charset="0"/>
              </a:rPr>
              <a:t>, </a:t>
            </a:r>
          </a:p>
          <a:p>
            <a:pPr marL="45720" indent="0" algn="ctr">
              <a:buNone/>
            </a:pPr>
            <a:r>
              <a:rPr lang="en-US" sz="2400" b="1" i="1">
                <a:solidFill>
                  <a:srgbClr val="0070C0"/>
                </a:solidFill>
                <a:latin typeface="Calibri" pitchFamily="34" charset="0"/>
              </a:rPr>
              <a:t>“Faculty &amp; Staff,” “Faculty Evaluation”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forms</a:t>
            </a:r>
          </a:p>
        </p:txBody>
      </p:sp>
    </p:spTree>
    <p:extLst>
      <p:ext uri="{BB962C8B-B14F-4D97-AF65-F5344CB8AC3E}">
        <p14:creationId xmlns:p14="http://schemas.microsoft.com/office/powerpoint/2010/main" val="2734697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Faculty Evaluation</a:t>
            </a:r>
            <a:br>
              <a:rPr lang="en-US" sz="4400"/>
            </a:br>
            <a:r>
              <a:rPr lang="en-US" sz="4400"/>
              <a:t>2023-2024 Deadlines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575095"/>
              </p:ext>
            </p:extLst>
          </p:nvPr>
        </p:nvGraphicFramePr>
        <p:xfrm>
          <a:off x="228600" y="1676401"/>
          <a:ext cx="8686801" cy="4138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Times New Roman"/>
                        </a:rPr>
                        <a:t>Activity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Times New Roman"/>
                        </a:rPr>
                        <a:t>Deadline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5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Times New Roman"/>
                        </a:rPr>
                        <a:t>Faculty goals set and approved by evaluator and faculty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Times New Roman"/>
                        </a:rPr>
                        <a:t>Monday, Oct. 2, 2023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>
                          <a:effectLst/>
                          <a:latin typeface="Calibri"/>
                          <a:ea typeface="Times New Roman"/>
                        </a:rPr>
                        <a:t>Classroom</a:t>
                      </a:r>
                      <a:r>
                        <a:rPr lang="en-US" sz="2400" u="none" baseline="0">
                          <a:effectLst/>
                          <a:latin typeface="Calibri"/>
                          <a:ea typeface="Times New Roman"/>
                        </a:rPr>
                        <a:t> observation </a:t>
                      </a:r>
                      <a:r>
                        <a:rPr lang="en-US" sz="2400" u="sng" baseline="0">
                          <a:effectLst/>
                          <a:latin typeface="Calibri"/>
                          <a:ea typeface="Times New Roman"/>
                        </a:rPr>
                        <a:t>scheduled</a:t>
                      </a:r>
                      <a:endParaRPr lang="en-US" sz="2400" u="none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Times New Roman"/>
                        </a:rPr>
                        <a:t>Friday, Jan. 26, 2024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0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>
                          <a:effectLst/>
                          <a:latin typeface="Calibri"/>
                          <a:ea typeface="Times New Roman"/>
                        </a:rPr>
                        <a:t>Summary meeting </a:t>
                      </a:r>
                      <a:r>
                        <a:rPr lang="en-US" sz="2400" u="sng">
                          <a:effectLst/>
                          <a:latin typeface="Calibri"/>
                          <a:ea typeface="Times New Roman"/>
                        </a:rPr>
                        <a:t>scheduled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Times New Roman"/>
                        </a:rPr>
                        <a:t>Friday</a:t>
                      </a:r>
                      <a:r>
                        <a:rPr lang="en-US" sz="2400" b="0">
                          <a:effectLst/>
                          <a:latin typeface="Calibri"/>
                          <a:ea typeface="Times New Roman"/>
                        </a:rPr>
                        <a:t>,</a:t>
                      </a:r>
                      <a:r>
                        <a:rPr lang="en-US" sz="2400" b="0" baseline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 b="1">
                          <a:effectLst/>
                          <a:latin typeface="Calibri"/>
                          <a:ea typeface="Times New Roman"/>
                        </a:rPr>
                        <a:t>March 22, 2024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Times New Roman"/>
                        </a:rPr>
                        <a:t>Electronic portfolio completed and ready for review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Times New Roman"/>
                        </a:rPr>
                        <a:t>Friday, March 29, 2024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Times New Roman"/>
                        </a:rPr>
                        <a:t>Summary meeting completed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Times New Roman"/>
                        </a:rPr>
                        <a:t>Friday, April 26, 2024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282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/>
              <a:t>The Faculty Evaluation Handbook, this training PowerPoint, and all of the forms can be found by going to </a:t>
            </a:r>
          </a:p>
          <a:p>
            <a:pPr marL="45720" indent="0" algn="ctr">
              <a:buNone/>
            </a:pPr>
            <a:r>
              <a:rPr lang="en-US">
                <a:hlinkClick r:id="rId2"/>
              </a:rPr>
              <a:t>www.gfcmsu.edu</a:t>
            </a:r>
            <a:r>
              <a:rPr lang="en-US"/>
              <a:t> =&gt; “Faculty &amp; Staff” =&gt; “Faculty Evaluation”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Everything you need to know</a:t>
            </a:r>
          </a:p>
        </p:txBody>
      </p:sp>
    </p:spTree>
    <p:extLst>
      <p:ext uri="{BB962C8B-B14F-4D97-AF65-F5344CB8AC3E}">
        <p14:creationId xmlns:p14="http://schemas.microsoft.com/office/powerpoint/2010/main" val="333102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/>
              <a:t>Further the College’s mission</a:t>
            </a:r>
          </a:p>
          <a:p>
            <a:r>
              <a:rPr lang="en-US" sz="3200"/>
              <a:t>Clarify expectations</a:t>
            </a:r>
          </a:p>
          <a:p>
            <a:r>
              <a:rPr lang="en-US" sz="3200"/>
              <a:t>Support continuous improvement in teaching and learning</a:t>
            </a:r>
          </a:p>
          <a:p>
            <a:r>
              <a:rPr lang="en-US" sz="3200"/>
              <a:t>Promote professional development</a:t>
            </a:r>
          </a:p>
          <a:p>
            <a:r>
              <a:rPr lang="en-US" sz="3200"/>
              <a:t>Recognize service to the students, campus, and community</a:t>
            </a:r>
          </a:p>
          <a:p>
            <a:r>
              <a:rPr lang="en-US" sz="3200"/>
              <a:t>Prepare faculty for tenure and promotion</a:t>
            </a:r>
            <a:endParaRPr lang="en-US" sz="3200" b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Purpose of evaluation</a:t>
            </a:r>
          </a:p>
        </p:txBody>
      </p:sp>
    </p:spTree>
    <p:extLst>
      <p:ext uri="{BB962C8B-B14F-4D97-AF65-F5344CB8AC3E}">
        <p14:creationId xmlns:p14="http://schemas.microsoft.com/office/powerpoint/2010/main" val="397699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Annually for non-tenured tenure-track faculty</a:t>
            </a:r>
          </a:p>
          <a:p>
            <a:r>
              <a:rPr lang="en-US" sz="2800"/>
              <a:t>Every 3 years for tenured faculty</a:t>
            </a:r>
          </a:p>
          <a:p>
            <a:r>
              <a:rPr lang="en-US" sz="2800"/>
              <a:t>Abbreviated annual for non-tenure track faculty</a:t>
            </a:r>
          </a:p>
          <a:p>
            <a:endParaRPr lang="en-US" sz="2800"/>
          </a:p>
          <a:p>
            <a:r>
              <a:rPr lang="en-US" sz="2800"/>
              <a:t>Conducted by Division Director and reviewed by CEO/CAO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0054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en-US" sz="4000" b="1">
                <a:solidFill>
                  <a:srgbClr val="7030A0"/>
                </a:solidFill>
                <a:latin typeface="Calibri" pitchFamily="34" charset="0"/>
              </a:rPr>
              <a:t> Performance Indicators </a:t>
            </a:r>
          </a:p>
          <a:p>
            <a:endParaRPr lang="en-US" sz="3600" b="1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>
                <a:solidFill>
                  <a:srgbClr val="0070C0"/>
                </a:solidFill>
                <a:latin typeface="Calibri" pitchFamily="34" charset="0"/>
              </a:rPr>
              <a:t>Teaching Effectiveness and Student Learning</a:t>
            </a:r>
          </a:p>
          <a:p>
            <a:pPr>
              <a:buFont typeface="Wingdings" pitchFamily="2" charset="2"/>
              <a:buChar char="Ø"/>
            </a:pPr>
            <a:endParaRPr lang="en-US" sz="3600" b="1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>
                <a:solidFill>
                  <a:srgbClr val="0070C0"/>
                </a:solidFill>
                <a:latin typeface="Calibri" pitchFamily="34" charset="0"/>
              </a:rPr>
              <a:t>Professional Development and Achievement</a:t>
            </a:r>
          </a:p>
          <a:p>
            <a:pPr>
              <a:buFont typeface="Wingdings" pitchFamily="2" charset="2"/>
              <a:buChar char="Ø"/>
            </a:pPr>
            <a:endParaRPr lang="en-US" sz="3600" b="1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>
                <a:solidFill>
                  <a:srgbClr val="0070C0"/>
                </a:solidFill>
                <a:latin typeface="Calibri" pitchFamily="34" charset="0"/>
              </a:rPr>
              <a:t>Service to the Students, Campus and Community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Performance indicators</a:t>
            </a:r>
          </a:p>
        </p:txBody>
      </p:sp>
    </p:spTree>
    <p:extLst>
      <p:ext uri="{BB962C8B-B14F-4D97-AF65-F5344CB8AC3E}">
        <p14:creationId xmlns:p14="http://schemas.microsoft.com/office/powerpoint/2010/main" val="73606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3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>
                <a:solidFill>
                  <a:srgbClr val="0070C0"/>
                </a:solidFill>
                <a:latin typeface="Calibri" pitchFamily="34" charset="0"/>
              </a:rPr>
              <a:t>Faculty Goals</a:t>
            </a:r>
          </a:p>
          <a:p>
            <a:pPr marL="45720" indent="0">
              <a:buNone/>
            </a:pPr>
            <a:endParaRPr lang="en-US" sz="3600" b="1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>
                <a:solidFill>
                  <a:srgbClr val="0070C0"/>
                </a:solidFill>
                <a:latin typeface="Calibri" pitchFamily="34" charset="0"/>
              </a:rPr>
              <a:t>Faculty Self-Evaluation</a:t>
            </a:r>
          </a:p>
          <a:p>
            <a:pPr>
              <a:buFont typeface="Wingdings" pitchFamily="2" charset="2"/>
              <a:buChar char="Ø"/>
            </a:pPr>
            <a:endParaRPr lang="en-US" sz="3600" b="1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>
                <a:solidFill>
                  <a:srgbClr val="0070C0"/>
                </a:solidFill>
                <a:latin typeface="Calibri" pitchFamily="34" charset="0"/>
              </a:rPr>
              <a:t>Administrative Evaluation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b="1">
                <a:solidFill>
                  <a:srgbClr val="0070C0"/>
                </a:solidFill>
                <a:latin typeface="Calibri" pitchFamily="34" charset="0"/>
              </a:rPr>
              <a:t>Including Instructional Evaluation</a:t>
            </a:r>
          </a:p>
          <a:p>
            <a:pPr marL="365760" lvl="1" indent="0">
              <a:buNone/>
            </a:pPr>
            <a:endParaRPr lang="en-US" sz="3600" b="1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800" b="1">
                <a:solidFill>
                  <a:srgbClr val="0070C0"/>
                </a:solidFill>
                <a:latin typeface="Calibri" pitchFamily="34" charset="0"/>
              </a:rPr>
              <a:t>Review of Syllabus and Learning Outcomes</a:t>
            </a:r>
          </a:p>
          <a:p>
            <a:pPr marL="365760" lvl="1" indent="0">
              <a:buNone/>
            </a:pPr>
            <a:endParaRPr lang="en-US" sz="3600" b="1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>
                <a:solidFill>
                  <a:srgbClr val="0070C0"/>
                </a:solidFill>
                <a:latin typeface="Calibri" pitchFamily="34" charset="0"/>
              </a:rPr>
              <a:t>Student Evaluations</a:t>
            </a:r>
          </a:p>
          <a:p>
            <a:pPr marL="45720" indent="0">
              <a:buNone/>
            </a:pPr>
            <a:endParaRPr lang="en-US" sz="3600" b="1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>
                <a:solidFill>
                  <a:srgbClr val="0070C0"/>
                </a:solidFill>
                <a:latin typeface="Calibri" pitchFamily="34" charset="0"/>
              </a:rPr>
              <a:t>Peer Observation </a:t>
            </a:r>
            <a:r>
              <a:rPr lang="en-US" sz="2800" b="1">
                <a:solidFill>
                  <a:srgbClr val="0070C0"/>
                </a:solidFill>
                <a:latin typeface="Calibri" pitchFamily="34" charset="0"/>
              </a:rPr>
              <a:t>(optional but recommended, especially for new faculty)</a:t>
            </a:r>
          </a:p>
          <a:p>
            <a:pPr marL="45720" indent="0">
              <a:buNone/>
            </a:pPr>
            <a:endParaRPr lang="en-US" sz="2800" b="1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>
                <a:solidFill>
                  <a:srgbClr val="0070C0"/>
                </a:solidFill>
                <a:latin typeface="Calibri" pitchFamily="34" charset="0"/>
              </a:rPr>
              <a:t>Student Evaluation of Advising (if applicable)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Evaluation components</a:t>
            </a:r>
          </a:p>
        </p:txBody>
      </p:sp>
    </p:spTree>
    <p:extLst>
      <p:ext uri="{BB962C8B-B14F-4D97-AF65-F5344CB8AC3E}">
        <p14:creationId xmlns:p14="http://schemas.microsoft.com/office/powerpoint/2010/main" val="512923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3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Review Faculty Evaluation Handbook</a:t>
            </a:r>
          </a:p>
          <a:p>
            <a:pPr lvl="1"/>
            <a:r>
              <a:rPr lang="en-US" sz="3000" b="1">
                <a:solidFill>
                  <a:srgbClr val="0070C0"/>
                </a:solidFill>
                <a:latin typeface="Calibri" pitchFamily="34" charset="0"/>
                <a:hlinkClick r:id="rId2"/>
              </a:rPr>
              <a:t>www.gfcmsu.edu</a:t>
            </a:r>
            <a:r>
              <a:rPr lang="en-US" sz="3000" b="1">
                <a:solidFill>
                  <a:srgbClr val="0070C0"/>
                </a:solidFill>
                <a:latin typeface="Calibri" pitchFamily="34" charset="0"/>
              </a:rPr>
              <a:t>, “Faculty &amp; Staff,” “Faculty Evaluation”</a:t>
            </a:r>
          </a:p>
          <a:p>
            <a:pPr>
              <a:buFont typeface="Wingdings" pitchFamily="2" charset="2"/>
              <a:buChar char="ü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Set your goals for the year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>
                <a:solidFill>
                  <a:srgbClr val="0070C0"/>
                </a:solidFill>
                <a:latin typeface="Calibri" pitchFamily="34" charset="0"/>
              </a:rPr>
              <a:t>Meet with your Division Director to review and approve</a:t>
            </a:r>
          </a:p>
          <a:p>
            <a:pPr>
              <a:buFont typeface="Wingdings" pitchFamily="2" charset="2"/>
              <a:buChar char="ü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Schedule teaching observation</a:t>
            </a:r>
          </a:p>
          <a:p>
            <a:pPr>
              <a:buFont typeface="Wingdings" pitchFamily="2" charset="2"/>
              <a:buChar char="ü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Assemble an electronic portfolio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Faculty Evaluation Form (includes goals set, self-reflection, division director evaluation, and information from student course evaluations), course materials submitted as support, Peer Observation (if applicable) </a:t>
            </a:r>
          </a:p>
          <a:p>
            <a:pPr>
              <a:buFont typeface="Wingdings" pitchFamily="2" charset="2"/>
              <a:buChar char="ü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Schedule summary meeting &amp; notify division director when portfolio ready for review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Discuss performance</a:t>
            </a:r>
          </a:p>
          <a:p>
            <a:pPr>
              <a:buFont typeface="Wingdings" pitchFamily="2" charset="2"/>
              <a:buChar char="ü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Review final written summary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What do I need to do?</a:t>
            </a:r>
          </a:p>
        </p:txBody>
      </p:sp>
    </p:spTree>
    <p:extLst>
      <p:ext uri="{BB962C8B-B14F-4D97-AF65-F5344CB8AC3E}">
        <p14:creationId xmlns:p14="http://schemas.microsoft.com/office/powerpoint/2010/main" val="201674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Promotion and Tenure Portfolio is our ultimate goal.</a:t>
            </a:r>
          </a:p>
          <a:p>
            <a:pPr>
              <a:buFont typeface="Wingdings" pitchFamily="2" charset="2"/>
              <a:buChar char="Ø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A template is available.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>
                <a:solidFill>
                  <a:srgbClr val="0070C0"/>
                </a:solidFill>
                <a:latin typeface="Calibri" pitchFamily="34" charset="0"/>
              </a:rPr>
              <a:t>Contact Teaching &amp; Learning Center for </a:t>
            </a:r>
            <a:r>
              <a:rPr lang="en-US" sz="3000" b="1" err="1">
                <a:solidFill>
                  <a:srgbClr val="0070C0"/>
                </a:solidFill>
                <a:latin typeface="Calibri" pitchFamily="34" charset="0"/>
              </a:rPr>
              <a:t>ePortfolio</a:t>
            </a:r>
            <a:r>
              <a:rPr lang="en-US" sz="3000" b="1">
                <a:solidFill>
                  <a:srgbClr val="0070C0"/>
                </a:solidFill>
                <a:latin typeface="Calibri" pitchFamily="34" charset="0"/>
              </a:rPr>
              <a:t> template.</a:t>
            </a:r>
          </a:p>
          <a:p>
            <a:pPr>
              <a:buFont typeface="Wingdings" pitchFamily="2" charset="2"/>
              <a:buChar char="Ø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Support is available from the Teaching &amp; Learning Center and your division director.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Why an Electronic Portfolio?</a:t>
            </a:r>
          </a:p>
        </p:txBody>
      </p:sp>
    </p:spTree>
    <p:extLst>
      <p:ext uri="{BB962C8B-B14F-4D97-AF65-F5344CB8AC3E}">
        <p14:creationId xmlns:p14="http://schemas.microsoft.com/office/powerpoint/2010/main" val="47781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Faculty Evaluation Form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>
                <a:solidFill>
                  <a:srgbClr val="0070C0"/>
                </a:solidFill>
                <a:latin typeface="Calibri" pitchFamily="34" charset="0"/>
              </a:rPr>
              <a:t>Includes goals set, self-reflection, division director evaluation, and information from student course evaluations</a:t>
            </a:r>
          </a:p>
          <a:p>
            <a:pPr>
              <a:buFont typeface="Wingdings" pitchFamily="2" charset="2"/>
              <a:buChar char="Ø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Instructional Evaluation Form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>
                <a:solidFill>
                  <a:srgbClr val="0070C0"/>
                </a:solidFill>
                <a:latin typeface="Calibri" pitchFamily="34" charset="0"/>
              </a:rPr>
              <a:t>Used to review your teaching</a:t>
            </a:r>
          </a:p>
          <a:p>
            <a:endParaRPr lang="en-US" sz="3200" b="1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Peer Observation (if applicable)</a:t>
            </a:r>
          </a:p>
          <a:p>
            <a:endParaRPr lang="en-US" sz="3200" b="1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>
                <a:solidFill>
                  <a:srgbClr val="0070C0"/>
                </a:solidFill>
                <a:latin typeface="Calibri" pitchFamily="34" charset="0"/>
              </a:rPr>
              <a:t>Course Materials Submitted as Support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Assembling the portfolio</a:t>
            </a:r>
          </a:p>
        </p:txBody>
      </p:sp>
    </p:spTree>
    <p:extLst>
      <p:ext uri="{BB962C8B-B14F-4D97-AF65-F5344CB8AC3E}">
        <p14:creationId xmlns:p14="http://schemas.microsoft.com/office/powerpoint/2010/main" val="16786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788670" lvl="0" indent="-742950">
              <a:buFont typeface="+mj-lt"/>
              <a:buAutoNum type="arabicPeriod"/>
            </a:pPr>
            <a:r>
              <a:rPr lang="en-US" sz="3600"/>
              <a:t>Syllabus for one course</a:t>
            </a:r>
          </a:p>
          <a:p>
            <a:pPr marL="788670" lvl="0" indent="-742950">
              <a:buFont typeface="+mj-lt"/>
              <a:buAutoNum type="arabicPeriod"/>
            </a:pPr>
            <a:r>
              <a:rPr lang="en-US" sz="3600"/>
              <a:t>Sample assignment showing course design and knowledge</a:t>
            </a:r>
          </a:p>
          <a:p>
            <a:pPr marL="788670" lvl="0" indent="-742950">
              <a:buFont typeface="+mj-lt"/>
              <a:buAutoNum type="arabicPeriod"/>
            </a:pPr>
            <a:r>
              <a:rPr lang="en-US" sz="3600"/>
              <a:t>Sample demonstrating appropriate delivery method or technology</a:t>
            </a:r>
          </a:p>
          <a:p>
            <a:pPr marL="788670" lvl="0" indent="-742950">
              <a:buFont typeface="+mj-lt"/>
              <a:buAutoNum type="arabicPeriod"/>
            </a:pPr>
            <a:r>
              <a:rPr lang="en-US" sz="3600"/>
              <a:t>Sample assessment</a:t>
            </a:r>
          </a:p>
          <a:p>
            <a:pPr marL="788670" indent="-742950">
              <a:buAutoNum type="arabicPeriod"/>
            </a:pPr>
            <a:r>
              <a:rPr lang="en-US" sz="3600"/>
              <a:t>Example of using data to improve student learning, if documentation is applicable</a:t>
            </a:r>
          </a:p>
          <a:p>
            <a:pPr marL="45720" lvl="0" indent="0">
              <a:buNone/>
            </a:pPr>
            <a:r>
              <a:rPr lang="en-US" sz="3600"/>
              <a:t>*The items do </a:t>
            </a:r>
            <a:r>
              <a:rPr lang="en-US" sz="3600" u="sng"/>
              <a:t>not</a:t>
            </a:r>
            <a:r>
              <a:rPr lang="en-US" sz="3600"/>
              <a:t> need to all come </a:t>
            </a:r>
          </a:p>
          <a:p>
            <a:pPr marL="45720" lvl="0" indent="0">
              <a:buNone/>
            </a:pPr>
            <a:r>
              <a:rPr lang="en-US" sz="3600"/>
              <a:t>from the same course.</a:t>
            </a:r>
          </a:p>
          <a:p>
            <a:pPr marL="0" indent="0">
              <a:buNone/>
            </a:pPr>
            <a:endParaRPr lang="en-US" sz="36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Support materials</a:t>
            </a:r>
          </a:p>
        </p:txBody>
      </p:sp>
    </p:spTree>
    <p:extLst>
      <p:ext uri="{BB962C8B-B14F-4D97-AF65-F5344CB8AC3E}">
        <p14:creationId xmlns:p14="http://schemas.microsoft.com/office/powerpoint/2010/main" val="609584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E5647DA87A694298EBC98E673D3435" ma:contentTypeVersion="5" ma:contentTypeDescription="Create a new document." ma:contentTypeScope="" ma:versionID="d205aebfd077ef524229b315ac390d08">
  <xsd:schema xmlns:xsd="http://www.w3.org/2001/XMLSchema" xmlns:xs="http://www.w3.org/2001/XMLSchema" xmlns:p="http://schemas.microsoft.com/office/2006/metadata/properties" xmlns:ns2="a88ec7b9-97da-44fa-8a1a-6e6cb642bba3" xmlns:ns3="e76f4240-6f0d-4812-b4bc-83e97f93467e" targetNamespace="http://schemas.microsoft.com/office/2006/metadata/properties" ma:root="true" ma:fieldsID="9721f50808adb6d02aca13841e047759" ns2:_="" ns3:_="">
    <xsd:import namespace="a88ec7b9-97da-44fa-8a1a-6e6cb642bba3"/>
    <xsd:import namespace="e76f4240-6f0d-4812-b4bc-83e97f9346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8ec7b9-97da-44fa-8a1a-6e6cb642bb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6f4240-6f0d-4812-b4bc-83e97f93467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EC3C1C-326D-4BEF-83F1-833961546267}">
  <ds:schemaRefs>
    <ds:schemaRef ds:uri="a88ec7b9-97da-44fa-8a1a-6e6cb642bba3"/>
    <ds:schemaRef ds:uri="e76f4240-6f0d-4812-b4bc-83e97f9346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66FE3C7-67C5-414F-BB08-1FEE5A4B061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D401BFD-05B8-4484-BE77-576176C8AC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Application>Microsoft Office PowerPoint</Application>
  <PresentationFormat>On-screen Show (4:3)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Grid</vt:lpstr>
      <vt:lpstr>Faculty evaluaTion</vt:lpstr>
      <vt:lpstr>Purpose of evaluation</vt:lpstr>
      <vt:lpstr>overview</vt:lpstr>
      <vt:lpstr>Performance indicators</vt:lpstr>
      <vt:lpstr>Evaluation components</vt:lpstr>
      <vt:lpstr>What do I need to do?</vt:lpstr>
      <vt:lpstr>Why an Electronic Portfolio?</vt:lpstr>
      <vt:lpstr>Assembling the portfolio</vt:lpstr>
      <vt:lpstr>Support materials</vt:lpstr>
      <vt:lpstr>forms</vt:lpstr>
      <vt:lpstr>Faculty Evaluation 2023-2024 Deadlines</vt:lpstr>
      <vt:lpstr>Everything you need to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Frost</dc:creator>
  <cp:revision>1</cp:revision>
  <dcterms:created xsi:type="dcterms:W3CDTF">2013-09-05T17:51:13Z</dcterms:created>
  <dcterms:modified xsi:type="dcterms:W3CDTF">2023-08-30T22:59:20Z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0x010100DAE5647DA87A694298EBC98E673D3435</vt:lpwstr>
  </property>
  <property fmtid="{D5CDD505-2E9C-101B-9397-08002B2CF9AE}" pid="3" name="Order">
    <vt:r8>208200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